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303" r:id="rId4"/>
    <p:sldId id="265" r:id="rId5"/>
    <p:sldId id="295" r:id="rId6"/>
    <p:sldId id="296" r:id="rId7"/>
    <p:sldId id="293" r:id="rId8"/>
    <p:sldId id="297" r:id="rId9"/>
    <p:sldId id="299" r:id="rId10"/>
    <p:sldId id="300" r:id="rId11"/>
    <p:sldId id="301" r:id="rId12"/>
    <p:sldId id="302" r:id="rId13"/>
    <p:sldId id="275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851" autoAdjust="0"/>
  </p:normalViewPr>
  <p:slideViewPr>
    <p:cSldViewPr>
      <p:cViewPr>
        <p:scale>
          <a:sx n="70" d="100"/>
          <a:sy n="70" d="100"/>
        </p:scale>
        <p:origin x="-1810" y="-47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35231-BA7E-44C8-B065-93344384214D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8C11FD-A381-497A-8B06-F0F923F0F22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7672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194F7-474C-4C41-BB75-3DC29AE03D25}" type="datetimeFigureOut">
              <a:rPr lang="ru-RU" smtClean="0"/>
              <a:pPr/>
              <a:t>18.12.2019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013" y="3175"/>
            <a:ext cx="9345613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 descr="digital1.gif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0" y="2959650"/>
            <a:ext cx="9144000" cy="12614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ru-RU" sz="4400" b="1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РАЗРАБОТКА И РЕАЛИЗАЦИЯ СЕРВЕРНОЙ ЧАСТИ ИНТЕРНЕТ - МАГАЗИНА</a:t>
            </a:r>
            <a:endParaRPr lang="ru-RU" sz="4400" b="1" dirty="0">
              <a:ln w="28575" cmpd="sng">
                <a:solidFill>
                  <a:sysClr val="windowText" lastClr="000000"/>
                </a:solidFill>
                <a:prstDash val="solid"/>
              </a:ln>
              <a:solidFill>
                <a:srgbClr val="FFFFFF"/>
              </a:solidFill>
              <a:effectLst>
                <a:glow rad="139700">
                  <a:schemeClr val="accent1">
                    <a:satMod val="175000"/>
                    <a:alpha val="40000"/>
                  </a:schemeClr>
                </a:glow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endParaRPr lang="ru-RU" sz="4400" b="1" dirty="0">
              <a:ln w="28575" cmpd="sng">
                <a:solidFill>
                  <a:sysClr val="windowText" lastClr="000000"/>
                </a:solidFill>
                <a:prstDash val="solid"/>
              </a:ln>
              <a:solidFill>
                <a:srgbClr val="FFFFFF"/>
              </a:solidFill>
              <a:effectLst>
                <a:glow rad="1905000">
                  <a:srgbClr val="002060">
                    <a:alpha val="8000"/>
                  </a:srgbClr>
                </a:glow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69823"/>
            <a:ext cx="9144000" cy="136960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ru-RU" altLang="ru-RU" sz="2400" b="1" dirty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УО «Витебский государственный университет им. </a:t>
            </a:r>
            <a:r>
              <a:rPr lang="ru-RU" altLang="ru-RU" sz="2400" b="1" dirty="0" err="1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П.М.Машерова</a:t>
            </a:r>
            <a:r>
              <a:rPr lang="ru-RU" altLang="ru-RU" sz="24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»</a:t>
            </a:r>
          </a:p>
          <a:p>
            <a:pPr algn="ctr"/>
            <a:r>
              <a:rPr lang="ru-RU" sz="2300" b="1" dirty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Кафедра </a:t>
            </a:r>
            <a:r>
              <a:rPr lang="ru-RU" sz="23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информатики и информационных технологий</a:t>
            </a:r>
          </a:p>
          <a:p>
            <a:endParaRPr lang="ru-RU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endParaRPr lang="ru-RU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03648" y="1268760"/>
            <a:ext cx="6264696" cy="923330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ru-RU" sz="5400" b="1" dirty="0" smtClean="0">
                <a:ln w="11430"/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Курсовой проект</a:t>
            </a:r>
            <a:endParaRPr lang="ru-RU" sz="4800" b="1" dirty="0">
              <a:ln w="11430"/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0169" y="4524217"/>
            <a:ext cx="8530303" cy="201593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ru-RU" sz="25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Студент 44 группы : </a:t>
            </a:r>
          </a:p>
          <a:p>
            <a:r>
              <a:rPr lang="ru-RU" sz="2500" b="1" dirty="0" err="1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Моисейченков</a:t>
            </a:r>
            <a:r>
              <a:rPr lang="ru-RU" sz="25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Дмитрий Юрьевич</a:t>
            </a:r>
          </a:p>
          <a:p>
            <a:r>
              <a:rPr lang="ru-RU" sz="25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Руководитель, старший преподаватель: </a:t>
            </a:r>
          </a:p>
          <a:p>
            <a:r>
              <a:rPr lang="ru-RU" sz="2500" b="1" dirty="0" err="1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Шедько</a:t>
            </a:r>
            <a:r>
              <a:rPr lang="ru-RU" sz="25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Василий Викторович</a:t>
            </a:r>
            <a:endParaRPr lang="ru-RU" sz="2800" dirty="0" smtClean="0"/>
          </a:p>
          <a:p>
            <a:endParaRPr lang="ru-RU" sz="2500" b="1" dirty="0">
              <a:ln w="11430"/>
              <a:solidFill>
                <a:srgbClr val="FFFF00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91880" y="6309321"/>
            <a:ext cx="2409669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ru-RU" sz="24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Витебск, 2019</a:t>
            </a:r>
            <a:endParaRPr lang="ru-RU" sz="2400" b="1" dirty="0">
              <a:ln w="11430"/>
              <a:solidFill>
                <a:srgbClr val="FFFF00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Тесты </a:t>
            </a:r>
          </a:p>
          <a:p>
            <a:pPr algn="ctr"/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70" b="5440"/>
          <a:stretch/>
        </p:blipFill>
        <p:spPr bwMode="auto">
          <a:xfrm>
            <a:off x="251520" y="1137811"/>
            <a:ext cx="8640960" cy="53155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6709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Тесты </a:t>
            </a:r>
          </a:p>
          <a:p>
            <a:pPr algn="ctr"/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38" y="1137810"/>
            <a:ext cx="8682939" cy="5027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8352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Тесты </a:t>
            </a:r>
          </a:p>
          <a:p>
            <a:pPr algn="ctr"/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5439"/>
          <a:stretch/>
        </p:blipFill>
        <p:spPr bwMode="auto">
          <a:xfrm>
            <a:off x="395536" y="1137811"/>
            <a:ext cx="8424936" cy="53155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5516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188640"/>
            <a:ext cx="84969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 smtClean="0">
                <a:solidFill>
                  <a:schemeClr val="bg1"/>
                </a:solidFill>
              </a:rPr>
              <a:t>Вывод</a:t>
            </a:r>
            <a:r>
              <a:rPr lang="en-US" sz="4400" b="1" dirty="0" smtClean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24744"/>
            <a:ext cx="8856984" cy="4524315"/>
          </a:xfrm>
          <a:prstGeom prst="rect">
            <a:avLst/>
          </a:prstGeom>
          <a:solidFill>
            <a:srgbClr val="FFFF00">
              <a:alpha val="19000"/>
            </a:srgbClr>
          </a:solidFill>
        </p:spPr>
        <p:txBody>
          <a:bodyPr wrap="square" rtlCol="0">
            <a:spAutoFit/>
          </a:bodyPr>
          <a:lstStyle/>
          <a:p>
            <a:pPr indent="540000" algn="just"/>
            <a:r>
              <a:rPr lang="ru-RU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       В ходе работы над интернет-магазином были задействованы технологии и были решены все задачи, поставленные в начале курсового проекта. Регистрация и авторизация пользователей происходит без заминок, фильтр товаров работает правильно, сессии вовремя создаются и сбрасываются.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Содержимое 3" descr="desktopwallpapers.org.ua-1719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88894" y="15506"/>
            <a:ext cx="9342276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80528" y="0"/>
            <a:ext cx="9342276" cy="6858000"/>
          </a:xfrm>
        </p:spPr>
      </p:pic>
      <p:sp>
        <p:nvSpPr>
          <p:cNvPr id="5" name="TextBox 4"/>
          <p:cNvSpPr txBox="1"/>
          <p:nvPr/>
        </p:nvSpPr>
        <p:spPr>
          <a:xfrm>
            <a:off x="2555776" y="908720"/>
            <a:ext cx="41372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 smtClean="0"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Цель работы</a:t>
            </a:r>
            <a:r>
              <a:rPr lang="ru-RU" sz="4400" b="1" dirty="0" smtClean="0">
                <a:solidFill>
                  <a:schemeClr val="bg1"/>
                </a:solidFill>
              </a:rPr>
              <a:t>: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930761"/>
            <a:ext cx="8964488" cy="49552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800" b="1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omic Sans MS" panose="030F0702030302020204" pitchFamily="66" charset="0"/>
              </a:rPr>
              <a:t>     </a:t>
            </a:r>
            <a:r>
              <a:rPr lang="ru-RU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Р</a:t>
            </a:r>
            <a:r>
              <a:rPr lang="ru-RU" sz="2800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азработать </a:t>
            </a:r>
            <a:r>
              <a:rPr lang="ru-RU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базу данных для интернет-магазина, используя софт для администрирования </a:t>
            </a:r>
            <a:r>
              <a:rPr lang="ru-RU" sz="2800" b="1" dirty="0" err="1">
                <a:solidFill>
                  <a:schemeClr val="bg1"/>
                </a:solidFill>
                <a:latin typeface="Comic Sans MS" panose="030F0702030302020204" pitchFamily="66" charset="0"/>
              </a:rPr>
              <a:t>My</a:t>
            </a:r>
            <a:r>
              <a:rPr lang="en-US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S</a:t>
            </a:r>
            <a:r>
              <a:rPr lang="ru-RU" sz="2800" b="1" dirty="0" err="1">
                <a:solidFill>
                  <a:schemeClr val="bg1"/>
                </a:solidFill>
                <a:latin typeface="Comic Sans MS" panose="030F0702030302020204" pitchFamily="66" charset="0"/>
              </a:rPr>
              <a:t>Ql</a:t>
            </a:r>
            <a:r>
              <a:rPr lang="ru-RU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, протестировать работоспособность базы данных, безошибочность подключения к базе данных, создать интерактивный интернет-магазин, постоянно взаимодействующий с базой данных, продемонстрировать его безошибочную работу. С помощью языка программирования </a:t>
            </a:r>
            <a:r>
              <a:rPr lang="en-US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PHP  </a:t>
            </a:r>
            <a:r>
              <a:rPr lang="ru-RU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создать </a:t>
            </a:r>
            <a:r>
              <a:rPr lang="ru-RU" sz="2800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серверную часть и-м.</a:t>
            </a:r>
            <a:endParaRPr lang="ru-RU" sz="28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endParaRPr lang="ru-RU" sz="3600" b="1" dirty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1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Содержимое 3" descr="desktopwallpapers.org.ua-1719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88894" y="15506"/>
            <a:ext cx="9342276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80528" y="0"/>
            <a:ext cx="9342276" cy="6858000"/>
          </a:xfrm>
        </p:spPr>
      </p:pic>
      <p:sp>
        <p:nvSpPr>
          <p:cNvPr id="5" name="TextBox 4"/>
          <p:cNvSpPr txBox="1"/>
          <p:nvPr/>
        </p:nvSpPr>
        <p:spPr>
          <a:xfrm>
            <a:off x="2555776" y="908720"/>
            <a:ext cx="41372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 smtClean="0"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Актуальность</a:t>
            </a:r>
            <a:r>
              <a:rPr lang="ru-RU" sz="4400" b="1" dirty="0" smtClean="0">
                <a:solidFill>
                  <a:schemeClr val="bg1"/>
                </a:solidFill>
              </a:rPr>
              <a:t>: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88759" y="1736346"/>
            <a:ext cx="8964488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omic Sans MS" panose="030F0702030302020204" pitchFamily="66" charset="0"/>
              </a:rPr>
              <a:t>Сегодня создание </a:t>
            </a:r>
            <a:r>
              <a:rPr lang="ru-RU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omic Sans MS" panose="030F0702030302020204" pitchFamily="66" charset="0"/>
              </a:rPr>
              <a:t>интернет-магазинов - один из наиболее выгодных и перспективных инструментов онлайн-бизнеса</a:t>
            </a:r>
            <a:r>
              <a:rPr lang="ru-RU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omic Sans MS" panose="030F0702030302020204" pitchFamily="66" charset="0"/>
              </a:rPr>
              <a:t>. Главное преимущество интернет-магазина — интерактивность составляющих его элементов</a:t>
            </a:r>
            <a:r>
              <a:rPr lang="ru-RU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omic Sans MS" panose="030F0702030302020204" pitchFamily="66" charset="0"/>
              </a:rPr>
              <a:t>.</a:t>
            </a:r>
            <a:endParaRPr lang="ru-RU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1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omic Sans MS" panose="030F0702030302020204" pitchFamily="66" charset="0"/>
            </a:endParaRPr>
          </a:p>
          <a:p>
            <a:pPr algn="ctr"/>
            <a:r>
              <a:rPr lang="ru-RU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omic Sans MS" panose="030F0702030302020204" pitchFamily="66" charset="0"/>
              </a:rPr>
              <a:t>Интернет-торговля на собственной платформе связана с существенно меньшим количеством издержек, чем торговля в магазине. Сайт позволяет снизить расходы на оплату труда сотрудниками, а также уменьшить затраты на аренду помещения и его обслуживания.</a:t>
            </a:r>
            <a:endParaRPr lang="ru-RU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1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915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0" y="260648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Этапы реализации серверной части интернет-магазина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9512" y="1916832"/>
            <a:ext cx="87849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AutoNum type="arabicPeriod"/>
            </a:pPr>
            <a:r>
              <a:rPr lang="ru-RU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Создать </a:t>
            </a:r>
            <a:r>
              <a:rPr lang="ru-RU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таблицы базы данных для хранения информации о продуктах, пользователях и содержании корзины</a:t>
            </a:r>
            <a:r>
              <a:rPr lang="ru-RU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.</a:t>
            </a:r>
            <a:endParaRPr lang="ru-RU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just"/>
            <a:r>
              <a:rPr lang="ru-RU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2. </a:t>
            </a:r>
            <a:r>
              <a:rPr lang="ru-RU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С </a:t>
            </a:r>
            <a:r>
              <a:rPr lang="ru-RU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помощью языка программирования создать структура сайта, организовать его работоспособность, основываюсь на уже готовом и реализованном интерфейсе.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0" y="26064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Требования к интернет-магазину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9512" y="1196752"/>
            <a:ext cx="878497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1. Сайт должен иметь шапку с разделами по тематике.</a:t>
            </a:r>
          </a:p>
          <a:p>
            <a:r>
              <a:rPr lang="ru-RU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2. На главной странице сайта должны публиковаться все посты, хранящиеся в базе данных и сортироваться по тематикам с помощью горячих кнопок.</a:t>
            </a:r>
          </a:p>
          <a:p>
            <a:r>
              <a:rPr lang="ru-RU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3. На странице каталога товаров должен быть предусмотрен быстрый отбор, навигация, сортировка всех товаров в интернет-магазине.</a:t>
            </a:r>
          </a:p>
          <a:p>
            <a:r>
              <a:rPr lang="ru-RU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4. Если пользователь не зарегистрирован он также должен иметь право добавлять товары в корзину, но после этого отправив специальную форму со своими данными.</a:t>
            </a:r>
          </a:p>
        </p:txBody>
      </p:sp>
    </p:spTree>
    <p:extLst>
      <p:ext uri="{BB962C8B-B14F-4D97-AF65-F5344CB8AC3E}">
        <p14:creationId xmlns:p14="http://schemas.microsoft.com/office/powerpoint/2010/main" val="202786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0" y="26064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Требования к интернет-магазину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9512" y="1196752"/>
            <a:ext cx="878497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5. Если пользователь уже зарегистрирован (находится в базе данных), то специальная форма заказа заполняется автоматически. Пользователю нужно только добавить понравившиеся ему товары в свою корзину.</a:t>
            </a:r>
          </a:p>
          <a:p>
            <a:r>
              <a:rPr lang="ru-RU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6. Также следует предусмотреть безопасность входа в магазин (кодирование паролей). Все пароли должны храниться в базе данных только в закодированном виде.</a:t>
            </a:r>
          </a:p>
          <a:p>
            <a:r>
              <a:rPr lang="ru-RU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7. Все вносимые пользователем изменения должны синхронизироваться с базой данных и наоборот.</a:t>
            </a:r>
          </a:p>
        </p:txBody>
      </p:sp>
    </p:spTree>
    <p:extLst>
      <p:ext uri="{BB962C8B-B14F-4D97-AF65-F5344CB8AC3E}">
        <p14:creationId xmlns:p14="http://schemas.microsoft.com/office/powerpoint/2010/main" val="32014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Структура базы данных</a:t>
            </a:r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6" name="Рисунок 5"/>
          <p:cNvPicPr/>
          <p:nvPr/>
        </p:nvPicPr>
        <p:blipFill rotWithShape="1">
          <a:blip r:embed="rId3"/>
          <a:srcRect l="2725"/>
          <a:stretch/>
        </p:blipFill>
        <p:spPr bwMode="auto">
          <a:xfrm>
            <a:off x="683568" y="1268760"/>
            <a:ext cx="7920880" cy="508135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Тесты </a:t>
            </a:r>
          </a:p>
          <a:p>
            <a:pPr algn="ctr"/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52" b="6276"/>
          <a:stretch/>
        </p:blipFill>
        <p:spPr bwMode="auto">
          <a:xfrm>
            <a:off x="395536" y="1137811"/>
            <a:ext cx="8496944" cy="53155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3045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Тесты </a:t>
            </a:r>
          </a:p>
          <a:p>
            <a:pPr algn="ctr"/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3" t="12761" r="9275" b="6276"/>
          <a:stretch/>
        </p:blipFill>
        <p:spPr bwMode="auto">
          <a:xfrm>
            <a:off x="251520" y="1137810"/>
            <a:ext cx="8640960" cy="52435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6239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674</TotalTime>
  <Words>404</Words>
  <Application>Microsoft Office PowerPoint</Application>
  <PresentationFormat>Экран (4:3)</PresentationFormat>
  <Paragraphs>34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fgyyt</dc:creator>
  <cp:lastModifiedBy>Дмитрий Моисейченков</cp:lastModifiedBy>
  <cp:revision>64</cp:revision>
  <dcterms:created xsi:type="dcterms:W3CDTF">2017-05-23T18:22:12Z</dcterms:created>
  <dcterms:modified xsi:type="dcterms:W3CDTF">2019-12-18T13:58:58Z</dcterms:modified>
</cp:coreProperties>
</file>

<file path=docProps/thumbnail.jpeg>
</file>